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8" r:id="rId3"/>
    <p:sldId id="299" r:id="rId4"/>
    <p:sldId id="297" r:id="rId5"/>
    <p:sldId id="295" r:id="rId6"/>
    <p:sldId id="300" r:id="rId7"/>
    <p:sldId id="302" r:id="rId8"/>
    <p:sldId id="266" r:id="rId9"/>
    <p:sldId id="263" r:id="rId10"/>
    <p:sldId id="264" r:id="rId11"/>
    <p:sldId id="268" r:id="rId12"/>
    <p:sldId id="280" r:id="rId13"/>
    <p:sldId id="267" r:id="rId14"/>
    <p:sldId id="274" r:id="rId15"/>
    <p:sldId id="271" r:id="rId16"/>
    <p:sldId id="259" r:id="rId17"/>
    <p:sldId id="270" r:id="rId18"/>
    <p:sldId id="272" r:id="rId19"/>
    <p:sldId id="277" r:id="rId20"/>
    <p:sldId id="276" r:id="rId21"/>
    <p:sldId id="273" r:id="rId22"/>
    <p:sldId id="281" r:id="rId23"/>
    <p:sldId id="279" r:id="rId24"/>
    <p:sldId id="293" r:id="rId25"/>
    <p:sldId id="284" r:id="rId26"/>
    <p:sldId id="291" r:id="rId27"/>
    <p:sldId id="285" r:id="rId28"/>
    <p:sldId id="292" r:id="rId29"/>
    <p:sldId id="278" r:id="rId30"/>
    <p:sldId id="275" r:id="rId31"/>
    <p:sldId id="283" r:id="rId32"/>
    <p:sldId id="287" r:id="rId33"/>
    <p:sldId id="282" r:id="rId34"/>
    <p:sldId id="289" r:id="rId35"/>
    <p:sldId id="290" r:id="rId36"/>
    <p:sldId id="288" r:id="rId37"/>
    <p:sldId id="286" r:id="rId38"/>
    <p:sldId id="294" r:id="rId39"/>
    <p:sldId id="25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6633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9268" autoAdjust="0"/>
  </p:normalViewPr>
  <p:slideViewPr>
    <p:cSldViewPr>
      <p:cViewPr varScale="1">
        <p:scale>
          <a:sx n="86" d="100"/>
          <a:sy n="86" d="100"/>
        </p:scale>
        <p:origin x="-7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worldpic.ru/data/media/27/Eaten%20out%20acorn%20-%2011647-172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4.gif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500" b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Как живут растения</a:t>
            </a:r>
            <a:endParaRPr lang="ru-RU" sz="8500" b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D:\Общие документы\КАРТИНКИ\АНИМИРОВАННЫЕ КАРТИНКИ\1 (219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000108"/>
            <a:ext cx="2333639" cy="233363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85794"/>
            <a:ext cx="8643998" cy="2357454"/>
          </a:xfrm>
          <a:prstGeom prst="cloudCallout">
            <a:avLst>
              <a:gd name="adj1" fmla="val -23004"/>
              <a:gd name="adj2" fmla="val 13620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Растение пшеницы живет не больше года. Потом оно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умирает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Любое растение когда-нибудь умирает. Но некоторые из них живут очень долго. С жизнью одного такого растения, которое может жить сотни лет, мы сейчас познакомимся.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47" name="Picture 3" descr="Картинка 33 из 1320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20551">
            <a:off x="5515890" y="3186977"/>
            <a:ext cx="2625200" cy="329462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14356"/>
            <a:ext cx="5572164" cy="1643074"/>
          </a:xfrm>
          <a:prstGeom prst="cloudCallout">
            <a:avLst>
              <a:gd name="adj1" fmla="val -23062"/>
              <a:gd name="adj2" fmla="val 21215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будто мастер потрудился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 этим желудем литым,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Таким он славным уродился —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Тугим, зелено-золотым!</a:t>
            </a:r>
          </a:p>
        </p:txBody>
      </p:sp>
      <p:pic>
        <p:nvPicPr>
          <p:cNvPr id="2048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pic>
        <p:nvPicPr>
          <p:cNvPr id="20486" name="Picture 6" descr="Картинка 248 из 448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857232"/>
            <a:ext cx="4458427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4572000" y="857232"/>
            <a:ext cx="4357718" cy="2286016"/>
          </a:xfrm>
          <a:prstGeom prst="cloudCallout">
            <a:avLst>
              <a:gd name="adj1" fmla="val -73513"/>
              <a:gd name="adj2" fmla="val 13979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Жёлуди — плоды дуба. В каждом желуде — одно крупное семя. Жизнь дуба начинается с желудя.</a:t>
            </a:r>
          </a:p>
        </p:txBody>
      </p:sp>
      <p:pic>
        <p:nvPicPr>
          <p:cNvPr id="2" name="Picture 2" descr="http://img-fotki.yandex.ru/get/3304/stellarworld.1/0_3fc_1c02e0cd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4167183" cy="3125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572008"/>
            <a:ext cx="2286000" cy="2047875"/>
          </a:xfrm>
          <a:prstGeom prst="rect">
            <a:avLst/>
          </a:prstGeom>
          <a:noFill/>
        </p:spPr>
      </p:pic>
      <p:pic>
        <p:nvPicPr>
          <p:cNvPr id="30722" name="Picture 2" descr="Картинка 5 из 44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14282" y="1000108"/>
            <a:ext cx="4124913" cy="3095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а 213 из 448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7F7"/>
              </a:clrFrom>
              <a:clrTo>
                <a:srgbClr val="FD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857232"/>
            <a:ext cx="2571750" cy="4643470"/>
          </a:xfrm>
          <a:prstGeom prst="rect">
            <a:avLst/>
          </a:prstGeom>
          <a:noFill/>
        </p:spPr>
      </p:pic>
      <p:pic>
        <p:nvPicPr>
          <p:cNvPr id="5122" name="Picture 2" descr="Картинка 1 из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CFA"/>
              </a:clrFrom>
              <a:clrTo>
                <a:srgbClr val="FD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4 из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41 из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 из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8 из 44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Картинка 157 из 38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60 из 66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29388" y="4643446"/>
            <a:ext cx="2286000" cy="2047875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000496" y="928670"/>
            <a:ext cx="4929222" cy="1643074"/>
          </a:xfrm>
          <a:prstGeom prst="cloudCallout">
            <a:avLst>
              <a:gd name="adj1" fmla="val -3341"/>
              <a:gd name="adj2" fmla="val 20737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 две недели до нашего сегодняшнего урока мы в классе проводили опыт по проращиванию семян. </a:t>
            </a:r>
          </a:p>
        </p:txBody>
      </p:sp>
      <p:pic>
        <p:nvPicPr>
          <p:cNvPr id="1026" name="Picture 2" descr="Картинка 15 из 2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142844" y="928670"/>
            <a:ext cx="4429156" cy="563447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545 из 66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Картинка 478 из 66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1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357818" y="1357298"/>
            <a:ext cx="3286148" cy="1571636"/>
          </a:xfrm>
          <a:prstGeom prst="cloudCallout">
            <a:avLst>
              <a:gd name="adj1" fmla="val -104711"/>
              <a:gd name="adj2" fmla="val 20738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Солнце и дождь дают растению тепло, свет, воду.</a:t>
            </a:r>
          </a:p>
        </p:txBody>
      </p:sp>
      <p:pic>
        <p:nvPicPr>
          <p:cNvPr id="33796" name="Picture 4" descr="Картинка 61 из 1149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4176708" cy="3148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4" name="Picture 2" descr="Картинка 22 из 1999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000108"/>
            <a:ext cx="4143403" cy="3086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572008"/>
            <a:ext cx="2286000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а 3 из 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8206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0" y="5500702"/>
            <a:ext cx="4214842" cy="1214446"/>
          </a:xfrm>
          <a:prstGeom prst="cloudCallout">
            <a:avLst>
              <a:gd name="adj1" fmla="val 38905"/>
              <a:gd name="adj2" fmla="val -318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Дерево засохло, погибло, потому что его ствол поврежден.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642910" y="2000240"/>
            <a:ext cx="8286808" cy="464347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28662" y="2643182"/>
            <a:ext cx="7772400" cy="4071966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Можно вырастить саженцы дуба, чтобы принять участие в программе сохранения лесов России. Эту программу                           разработали экологические организации нашей страны. В октябре — ноябре в лесу или парке собирают желуди, упавшие с крупного дуба. Под тем же деревом набирают землю для посадки. Желуди помещают по одному в стаканчики из-под йогурта                          (высотой около 20 см), заделывая их на глубину 2—3 см. Стаканчики держат на подоконнике; почву в них регулярно увлажняют.        Через несколько месяцев желуди должны дать ростки.     Высаживать дубки можно в мае или в начале лета                                на лесной опушке (вместе с комом земли                                                 из стаканчика). 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6" name="Picture 2" descr="Картинка 12 из 17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642918"/>
            <a:ext cx="3214678" cy="227982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85794"/>
            <a:ext cx="4500594" cy="5572164"/>
          </a:xfrm>
          <a:prstGeom prst="cloudCallout">
            <a:avLst>
              <a:gd name="adj1" fmla="val -48311"/>
              <a:gd name="adj2" fmla="val 5538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 колпачком на голове,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Будто в путь готовый,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скрывается в листве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Дуба золотого.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Но, простившись со своей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Веткой-колыбелью,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уйдет на много дней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сумрак подземелья.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 землей он будет спать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непогодь и стужу,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когда-нибудь опять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Выбьется наружу.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этот гладкий коробок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Бронзового цвета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Спрятан маленький дубок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Будущего лета.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286248" y="3857628"/>
            <a:ext cx="4714908" cy="2857496"/>
          </a:xfrm>
          <a:prstGeom prst="cloudCallout">
            <a:avLst>
              <a:gd name="adj1" fmla="val 49834"/>
              <a:gd name="adj2" fmla="val 5017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растет он до небес,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 каждым годом выше.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раскинет свой навес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Многоскатной крышей.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Темно-бурый, как медведь,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Дюжий — в три обхвата, —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Будет он листвой шуметь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Вырезной, зубчатой.</a:t>
            </a:r>
          </a:p>
        </p:txBody>
      </p:sp>
      <p:pic>
        <p:nvPicPr>
          <p:cNvPr id="34820" name="Picture 4" descr="Картинка 683 из 44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86314" y="857232"/>
            <a:ext cx="4029088" cy="401685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571480"/>
            <a:ext cx="4572000" cy="4643470"/>
          </a:xfrm>
          <a:prstGeom prst="cloudCallout">
            <a:avLst>
              <a:gd name="adj1" fmla="val 103217"/>
              <a:gd name="adj2" fmla="val 5041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 — росток,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я — росток.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 — листок,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два — листок.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Подрастем ещё чуток,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— чего же проще!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 — дубок,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я — дубок,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— дубок,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ты — дубок,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Станем рядом бок о бок,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и будет роща!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4034" name="Picture 2" descr="Картинка 12 из 175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071546"/>
            <a:ext cx="3786214" cy="2685158"/>
          </a:xfrm>
          <a:prstGeom prst="rect">
            <a:avLst/>
          </a:prstGeom>
          <a:noFill/>
        </p:spPr>
      </p:pic>
      <p:pic>
        <p:nvPicPr>
          <p:cNvPr id="44036" name="Picture 4" descr="Картинка 217 из 445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072074"/>
            <a:ext cx="2786082" cy="1588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428596" y="1071546"/>
            <a:ext cx="4429156" cy="1214446"/>
          </a:xfrm>
          <a:prstGeom prst="cloudCallout">
            <a:avLst>
              <a:gd name="adj1" fmla="val -21185"/>
              <a:gd name="adj2" fmla="val 28060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нужно растениям для жизни?</a:t>
            </a:r>
          </a:p>
        </p:txBody>
      </p:sp>
      <p:pic>
        <p:nvPicPr>
          <p:cNvPr id="2048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pic>
        <p:nvPicPr>
          <p:cNvPr id="5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429000"/>
            <a:ext cx="4932985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85794"/>
            <a:ext cx="6357982" cy="1643074"/>
          </a:xfrm>
          <a:prstGeom prst="cloudCallout">
            <a:avLst>
              <a:gd name="adj1" fmla="val -11240"/>
              <a:gd name="adj2" fmla="val 20954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Растениям необходимы для жизни вода, воздух, свет и тепло.</a:t>
            </a:r>
          </a:p>
        </p:txBody>
      </p:sp>
      <p:pic>
        <p:nvPicPr>
          <p:cNvPr id="6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pic>
        <p:nvPicPr>
          <p:cNvPr id="45060" name="Picture 4" descr="Картинка 43 из 1169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071678"/>
            <a:ext cx="5286380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58 из 1185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85794"/>
            <a:ext cx="4786314" cy="6072206"/>
          </a:xfrm>
          <a:prstGeom prst="rect">
            <a:avLst/>
          </a:prstGeom>
          <a:noFill/>
        </p:spPr>
      </p:pic>
      <p:pic>
        <p:nvPicPr>
          <p:cNvPr id="32774" name="Picture 6" descr="Картинка 6 из 81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86446" y="1142984"/>
            <a:ext cx="3357554" cy="4572032"/>
          </a:xfrm>
          <a:prstGeom prst="rect">
            <a:avLst/>
          </a:prstGeom>
          <a:noFill/>
        </p:spPr>
      </p:pic>
      <p:pic>
        <p:nvPicPr>
          <p:cNvPr id="32772" name="Picture 4" descr="Картинка 255 из 1349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24186" y="4500570"/>
            <a:ext cx="3233961" cy="1868781"/>
          </a:xfrm>
          <a:prstGeom prst="rect">
            <a:avLst/>
          </a:prstGeom>
          <a:noFill/>
        </p:spPr>
      </p:pic>
      <p:sp>
        <p:nvSpPr>
          <p:cNvPr id="7" name="Облако 6"/>
          <p:cNvSpPr/>
          <p:nvPr/>
        </p:nvSpPr>
        <p:spPr>
          <a:xfrm>
            <a:off x="214282" y="785794"/>
            <a:ext cx="4071966" cy="107157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Зачем поливают комнатные растения?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Картинка 27 из 1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Картинка 71 из 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60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219 из 1185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7" y="1071546"/>
            <a:ext cx="4857753" cy="5599715"/>
          </a:xfrm>
          <a:prstGeom prst="rect">
            <a:avLst/>
          </a:prstGeom>
          <a:noFill/>
        </p:spPr>
      </p:pic>
      <p:pic>
        <p:nvPicPr>
          <p:cNvPr id="35843" name="Picture 3" descr="D:\Общие документы\КАРТИНКИ\КАРТИНКИ\1 (13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85794"/>
            <a:ext cx="2786082" cy="2786082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357158" y="4929198"/>
            <a:ext cx="3786214" cy="1643074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Почему комнатные растения ставят близко к окну?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18 из 21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Картинка 491 из 1185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4572000" cy="6643710"/>
          </a:xfrm>
          <a:prstGeom prst="rect">
            <a:avLst/>
          </a:prstGeom>
          <a:noFill/>
        </p:spPr>
      </p:pic>
      <p:pic>
        <p:nvPicPr>
          <p:cNvPr id="36880" name="Picture 16" descr="Картинка 45 из 135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43570" y="1071546"/>
            <a:ext cx="3370786" cy="3500462"/>
          </a:xfrm>
          <a:prstGeom prst="rect">
            <a:avLst/>
          </a:prstGeom>
          <a:noFill/>
        </p:spPr>
      </p:pic>
      <p:pic>
        <p:nvPicPr>
          <p:cNvPr id="36872" name="Picture 8" descr="Картинка 45 из 980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143248"/>
            <a:ext cx="2594698" cy="2500330"/>
          </a:xfrm>
          <a:prstGeom prst="rect">
            <a:avLst/>
          </a:prstGeom>
          <a:noFill/>
        </p:spPr>
      </p:pic>
      <p:sp>
        <p:nvSpPr>
          <p:cNvPr id="10" name="Облако 9"/>
          <p:cNvSpPr/>
          <p:nvPr/>
        </p:nvSpPr>
        <p:spPr>
          <a:xfrm>
            <a:off x="5643570" y="5643578"/>
            <a:ext cx="3214710" cy="107157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чего                         нужна тряпочка?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83 из 21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6" cy="6867322"/>
          </a:xfrm>
          <a:prstGeom prst="rect">
            <a:avLst/>
          </a:prstGeom>
          <a:noFill/>
        </p:spPr>
      </p:pic>
      <p:pic>
        <p:nvPicPr>
          <p:cNvPr id="39940" name="Picture 4" descr="Картинка 3 из 4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429125" cy="689483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181 из 56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5FA"/>
              </a:clrFrom>
              <a:clrTo>
                <a:srgbClr val="F6F5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71480"/>
            <a:ext cx="3000396" cy="6143668"/>
          </a:xfrm>
          <a:prstGeom prst="rect">
            <a:avLst/>
          </a:prstGeom>
          <a:noFill/>
        </p:spPr>
      </p:pic>
      <p:pic>
        <p:nvPicPr>
          <p:cNvPr id="43012" name="Picture 4" descr="Картинка 14 из 584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2443157" cy="2882781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4857752" y="5572140"/>
            <a:ext cx="4071966" cy="107157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произошло с этим растением? Почему?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Картинка 25 из 6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85794"/>
            <a:ext cx="6215106" cy="1643074"/>
          </a:xfrm>
          <a:prstGeom prst="cloudCallout">
            <a:avLst>
              <a:gd name="adj1" fmla="val -11240"/>
              <a:gd name="adj2" fmla="val 20954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Необходимо постоянно заботливо ухаживать за растениями.                         Не забывайте, что растения живые, мы в ответе за их жизнь!</a:t>
            </a:r>
          </a:p>
        </p:txBody>
      </p:sp>
      <p:pic>
        <p:nvPicPr>
          <p:cNvPr id="6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pic>
        <p:nvPicPr>
          <p:cNvPr id="37891" name="Picture 3" descr="Картинка 82 из 1185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071678"/>
            <a:ext cx="3975382" cy="459581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928670"/>
            <a:ext cx="5143536" cy="3214710"/>
          </a:xfrm>
          <a:prstGeom prst="cloudCallout">
            <a:avLst>
              <a:gd name="adj1" fmla="val 87729"/>
              <a:gd name="adj2" fmla="val 715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носила воду, воду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 колодца к огороду.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потом носила в сад,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Поливала десять гряд.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на грядках — погляди-ка!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Нынче выросла клубника.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Спелых ягод я нарву,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Всех подружек созову!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7108" name="Picture 4" descr="Картинка 33 из 1918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928670"/>
            <a:ext cx="3118980" cy="2809892"/>
          </a:xfrm>
          <a:prstGeom prst="rect">
            <a:avLst/>
          </a:prstGeom>
          <a:noFill/>
        </p:spPr>
      </p:pic>
      <p:pic>
        <p:nvPicPr>
          <p:cNvPr id="47110" name="Picture 6" descr="Картинка 33 из 1918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357694"/>
            <a:ext cx="2788940" cy="224914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572396" y="3500438"/>
            <a:ext cx="1428728" cy="214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785794"/>
            <a:ext cx="5786478" cy="1643074"/>
          </a:xfrm>
          <a:prstGeom prst="cloudCallout">
            <a:avLst>
              <a:gd name="adj1" fmla="val -23062"/>
              <a:gd name="adj2" fmla="val 21215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видим, что жизнь растений пшеницы начинается с семян. А откуда берутся семена?</a:t>
            </a: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pic>
        <p:nvPicPr>
          <p:cNvPr id="5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429000"/>
            <a:ext cx="4932985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42844" y="785794"/>
            <a:ext cx="7215238" cy="1428760"/>
          </a:xfrm>
          <a:prstGeom prst="cloudCallout">
            <a:avLst>
              <a:gd name="adj1" fmla="val -17339"/>
              <a:gd name="adj2" fmla="val 25688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Семена созревают в колосках. В каждом колоске много семян. С их помощью растения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размножаются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</p:txBody>
      </p:sp>
      <p:pic>
        <p:nvPicPr>
          <p:cNvPr id="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pic>
        <p:nvPicPr>
          <p:cNvPr id="4098" name="Picture 2" descr="Картинка 71 из 20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4929190" y="2214554"/>
            <a:ext cx="3803935" cy="442318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Картинка 186 из 2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5 из 155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а 32 из 53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714356"/>
            <a:ext cx="3810000" cy="2114551"/>
          </a:xfrm>
          <a:prstGeom prst="rect">
            <a:avLst/>
          </a:prstGeom>
          <a:noFill/>
        </p:spPr>
      </p:pic>
      <p:pic>
        <p:nvPicPr>
          <p:cNvPr id="4102" name="Picture 6" descr="Картинка 77 из 132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47464"/>
            <a:ext cx="3071802" cy="2510535"/>
          </a:xfrm>
          <a:prstGeom prst="rect">
            <a:avLst/>
          </a:prstGeom>
          <a:noFill/>
        </p:spPr>
      </p:pic>
      <p:pic>
        <p:nvPicPr>
          <p:cNvPr id="4108" name="Picture 12" descr="Картинка 21 из 1320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DF8"/>
              </a:clrFrom>
              <a:clrTo>
                <a:srgbClr val="FBFD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8836" flipH="1">
            <a:off x="5438826" y="3224256"/>
            <a:ext cx="3643306" cy="3643314"/>
          </a:xfrm>
          <a:prstGeom prst="rect">
            <a:avLst/>
          </a:prstGeom>
          <a:noFill/>
        </p:spPr>
      </p:pic>
      <p:sp>
        <p:nvSpPr>
          <p:cNvPr id="8" name="Стрелка углом 7"/>
          <p:cNvSpPr/>
          <p:nvPr/>
        </p:nvSpPr>
        <p:spPr>
          <a:xfrm>
            <a:off x="571472" y="1571612"/>
            <a:ext cx="1500198" cy="257176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5400000">
            <a:off x="6679421" y="1250141"/>
            <a:ext cx="1500198" cy="257176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3143240" y="5286388"/>
            <a:ext cx="2214578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 из 99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857232"/>
            <a:ext cx="9001156" cy="58466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6215082"/>
            <a:ext cx="2214578" cy="5000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5643578"/>
            <a:ext cx="163355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428736"/>
            <a:ext cx="4214842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ПРОРАСТАНИЕ СЕМЯН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460</TotalTime>
  <Words>128</Words>
  <Application>Microsoft Office PowerPoint</Application>
  <PresentationFormat>Экран (4:3)</PresentationFormat>
  <Paragraphs>39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Мир вокруг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user</cp:lastModifiedBy>
  <cp:revision>60</cp:revision>
  <dcterms:modified xsi:type="dcterms:W3CDTF">2010-08-24T13:21:03Z</dcterms:modified>
</cp:coreProperties>
</file>